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058400"/>
  <p:notesSz cx="6950075" cy="9236075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728" y="66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6"/>
            <a:ext cx="6606540" cy="21560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1466" y="3129281"/>
            <a:ext cx="2558415" cy="8849996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9421" y="3129281"/>
            <a:ext cx="2558415" cy="8849996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8" cy="93831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8" cy="5795222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1" y="400474"/>
            <a:ext cx="2557066" cy="170434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3" y="400474"/>
            <a:ext cx="4344988" cy="8584566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1" y="2104814"/>
            <a:ext cx="2557066" cy="6880226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1"/>
            <a:ext cx="4663440" cy="83121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6"/>
            <a:ext cx="4663440" cy="60350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7"/>
            <a:ext cx="4663440" cy="1180464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26242" y="537846"/>
            <a:ext cx="1311593" cy="114414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1466" y="537846"/>
            <a:ext cx="3805238" cy="114414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2"/>
            <a:ext cx="6995160" cy="6638079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8"/>
            <a:ext cx="18135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B4D63-F34F-4386-9B94-3A70AA8BA7A9}" type="datetimeFigureOut">
              <a:rPr lang="en-US" smtClean="0"/>
              <a:pPr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8"/>
            <a:ext cx="24612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8"/>
            <a:ext cx="1813560" cy="535516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F99A8-E977-4AD5-BC35-5D80F6B26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8824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6"/>
          <p:cNvSpPr txBox="1">
            <a:spLocks noChangeArrowheads="1"/>
          </p:cNvSpPr>
          <p:nvPr/>
        </p:nvSpPr>
        <p:spPr bwMode="auto">
          <a:xfrm>
            <a:off x="260350" y="342900"/>
            <a:ext cx="152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b="1">
                <a:latin typeface="Antique Olive" pitchFamily="34" charset="0"/>
              </a:rPr>
              <a:t>Camper Name(s)</a:t>
            </a:r>
            <a:endParaRPr lang="en-US" sz="1000">
              <a:latin typeface="Antique Olive" pitchFamily="34" charset="0"/>
            </a:endParaRPr>
          </a:p>
        </p:txBody>
      </p:sp>
      <p:sp>
        <p:nvSpPr>
          <p:cNvPr id="5" name="Rectangle 77"/>
          <p:cNvSpPr>
            <a:spLocks noChangeArrowheads="1"/>
          </p:cNvSpPr>
          <p:nvPr/>
        </p:nvSpPr>
        <p:spPr bwMode="auto">
          <a:xfrm>
            <a:off x="1527175" y="350838"/>
            <a:ext cx="3552825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80"/>
          <p:cNvSpPr txBox="1">
            <a:spLocks noChangeArrowheads="1"/>
          </p:cNvSpPr>
          <p:nvPr/>
        </p:nvSpPr>
        <p:spPr bwMode="auto">
          <a:xfrm>
            <a:off x="5270500" y="342900"/>
            <a:ext cx="5143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b="1">
                <a:latin typeface="Antique Olive" pitchFamily="34" charset="0"/>
              </a:rPr>
              <a:t>Date</a:t>
            </a:r>
          </a:p>
        </p:txBody>
      </p:sp>
      <p:sp>
        <p:nvSpPr>
          <p:cNvPr id="7" name="Rectangle 81"/>
          <p:cNvSpPr>
            <a:spLocks noChangeArrowheads="1"/>
          </p:cNvSpPr>
          <p:nvPr/>
        </p:nvSpPr>
        <p:spPr bwMode="auto">
          <a:xfrm>
            <a:off x="5783263" y="350838"/>
            <a:ext cx="1447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87"/>
          <p:cNvSpPr>
            <a:spLocks noChangeArrowheads="1"/>
          </p:cNvSpPr>
          <p:nvPr/>
        </p:nvSpPr>
        <p:spPr bwMode="auto">
          <a:xfrm>
            <a:off x="546100" y="1398587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88"/>
          <p:cNvSpPr txBox="1">
            <a:spLocks noChangeArrowheads="1"/>
          </p:cNvSpPr>
          <p:nvPr/>
        </p:nvSpPr>
        <p:spPr bwMode="auto">
          <a:xfrm>
            <a:off x="279400" y="2063750"/>
            <a:ext cx="11239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 Number</a:t>
            </a:r>
          </a:p>
        </p:txBody>
      </p:sp>
      <p:sp>
        <p:nvSpPr>
          <p:cNvPr id="11" name="Text Box 89"/>
          <p:cNvSpPr txBox="1">
            <a:spLocks noChangeArrowheads="1"/>
          </p:cNvSpPr>
          <p:nvPr/>
        </p:nvSpPr>
        <p:spPr bwMode="auto">
          <a:xfrm>
            <a:off x="5308600" y="2047875"/>
            <a:ext cx="18954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Exp Date              /</a:t>
            </a:r>
          </a:p>
        </p:txBody>
      </p:sp>
      <p:grpSp>
        <p:nvGrpSpPr>
          <p:cNvPr id="12" name="Group 90"/>
          <p:cNvGrpSpPr>
            <a:grpSpLocks/>
          </p:cNvGrpSpPr>
          <p:nvPr/>
        </p:nvGrpSpPr>
        <p:grpSpPr bwMode="auto">
          <a:xfrm>
            <a:off x="5989638" y="2081213"/>
            <a:ext cx="895350" cy="173037"/>
            <a:chOff x="3648" y="1126"/>
            <a:chExt cx="564" cy="109"/>
          </a:xfrm>
        </p:grpSpPr>
        <p:sp>
          <p:nvSpPr>
            <p:cNvPr id="13" name="Rectangle 91"/>
            <p:cNvSpPr>
              <a:spLocks noChangeArrowheads="1"/>
            </p:cNvSpPr>
            <p:nvPr/>
          </p:nvSpPr>
          <p:spPr bwMode="auto">
            <a:xfrm>
              <a:off x="3648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92"/>
            <p:cNvSpPr>
              <a:spLocks noChangeArrowheads="1"/>
            </p:cNvSpPr>
            <p:nvPr/>
          </p:nvSpPr>
          <p:spPr bwMode="auto">
            <a:xfrm>
              <a:off x="3780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93"/>
            <p:cNvSpPr>
              <a:spLocks noChangeArrowheads="1"/>
            </p:cNvSpPr>
            <p:nvPr/>
          </p:nvSpPr>
          <p:spPr bwMode="auto">
            <a:xfrm>
              <a:off x="3966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94"/>
            <p:cNvSpPr>
              <a:spLocks noChangeArrowheads="1"/>
            </p:cNvSpPr>
            <p:nvPr/>
          </p:nvSpPr>
          <p:spPr bwMode="auto">
            <a:xfrm>
              <a:off x="4098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" name="Text Box 95"/>
          <p:cNvSpPr txBox="1">
            <a:spLocks noChangeArrowheads="1"/>
          </p:cNvSpPr>
          <p:nvPr/>
        </p:nvSpPr>
        <p:spPr bwMode="auto">
          <a:xfrm>
            <a:off x="5918200" y="2222500"/>
            <a:ext cx="1057275" cy="201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latin typeface="Antique Olive" pitchFamily="34" charset="0"/>
              </a:rPr>
              <a:t>month       year</a:t>
            </a:r>
          </a:p>
        </p:txBody>
      </p:sp>
      <p:sp>
        <p:nvSpPr>
          <p:cNvPr id="18" name="Text Box 96"/>
          <p:cNvSpPr txBox="1">
            <a:spLocks noChangeArrowheads="1"/>
          </p:cNvSpPr>
          <p:nvPr/>
        </p:nvSpPr>
        <p:spPr bwMode="auto">
          <a:xfrm>
            <a:off x="279400" y="2281238"/>
            <a:ext cx="11620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Security Code</a:t>
            </a:r>
          </a:p>
        </p:txBody>
      </p:sp>
      <p:sp>
        <p:nvSpPr>
          <p:cNvPr id="19" name="Text Box 97"/>
          <p:cNvSpPr txBox="1">
            <a:spLocks noChangeArrowheads="1"/>
          </p:cNvSpPr>
          <p:nvPr/>
        </p:nvSpPr>
        <p:spPr bwMode="auto">
          <a:xfrm>
            <a:off x="2222500" y="2252663"/>
            <a:ext cx="41021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15000"/>
              </a:spcBef>
            </a:pPr>
            <a:r>
              <a:rPr lang="en-US" sz="700" b="1">
                <a:latin typeface="Antique Olive" pitchFamily="34" charset="0"/>
              </a:rPr>
              <a:t>FOR VISA,MC AND DISC:</a:t>
            </a:r>
            <a:r>
              <a:rPr lang="en-US" sz="700">
                <a:latin typeface="Antique Olive" pitchFamily="34" charset="0"/>
              </a:rPr>
              <a:t> Last 3 digits located on back of card in signature slip. </a:t>
            </a:r>
          </a:p>
          <a:p>
            <a:pPr eaLnBrk="0" hangingPunct="0">
              <a:lnSpc>
                <a:spcPct val="90000"/>
              </a:lnSpc>
              <a:spcBef>
                <a:spcPct val="15000"/>
              </a:spcBef>
            </a:pPr>
            <a:r>
              <a:rPr lang="en-US" sz="700" b="1">
                <a:latin typeface="Antique Olive" pitchFamily="34" charset="0"/>
              </a:rPr>
              <a:t>FOR AMEX:</a:t>
            </a:r>
            <a:r>
              <a:rPr lang="en-US" sz="700">
                <a:latin typeface="Antique Olive" pitchFamily="34" charset="0"/>
              </a:rPr>
              <a:t> 4 digits located on front of card.</a:t>
            </a:r>
          </a:p>
        </p:txBody>
      </p:sp>
      <p:sp>
        <p:nvSpPr>
          <p:cNvPr id="20" name="Text Box 98"/>
          <p:cNvSpPr txBox="1">
            <a:spLocks noChangeArrowheads="1"/>
          </p:cNvSpPr>
          <p:nvPr/>
        </p:nvSpPr>
        <p:spPr bwMode="auto">
          <a:xfrm>
            <a:off x="279400" y="2506663"/>
            <a:ext cx="22193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Name </a:t>
            </a:r>
            <a:r>
              <a:rPr lang="en-US" sz="800">
                <a:latin typeface="Antique Olive" pitchFamily="34" charset="0"/>
              </a:rPr>
              <a:t>(please print)</a:t>
            </a:r>
          </a:p>
        </p:txBody>
      </p:sp>
      <p:sp>
        <p:nvSpPr>
          <p:cNvPr id="21" name="Rectangle 99"/>
          <p:cNvSpPr>
            <a:spLocks noChangeArrowheads="1"/>
          </p:cNvSpPr>
          <p:nvPr/>
        </p:nvSpPr>
        <p:spPr bwMode="auto">
          <a:xfrm>
            <a:off x="2479675" y="2514600"/>
            <a:ext cx="4713288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279400" y="2733675"/>
            <a:ext cx="21812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Billing Address</a:t>
            </a:r>
          </a:p>
        </p:txBody>
      </p:sp>
      <p:sp>
        <p:nvSpPr>
          <p:cNvPr id="23" name="Rectangle 101"/>
          <p:cNvSpPr>
            <a:spLocks noChangeArrowheads="1"/>
          </p:cNvSpPr>
          <p:nvPr/>
        </p:nvSpPr>
        <p:spPr bwMode="auto">
          <a:xfrm>
            <a:off x="2479675" y="2741613"/>
            <a:ext cx="31638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 Box 102"/>
          <p:cNvSpPr txBox="1">
            <a:spLocks noChangeArrowheads="1"/>
          </p:cNvSpPr>
          <p:nvPr/>
        </p:nvSpPr>
        <p:spPr bwMode="auto">
          <a:xfrm>
            <a:off x="279400" y="2962275"/>
            <a:ext cx="16954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Signature</a:t>
            </a:r>
          </a:p>
        </p:txBody>
      </p:sp>
      <p:sp>
        <p:nvSpPr>
          <p:cNvPr id="25" name="Text Box 103"/>
          <p:cNvSpPr txBox="1">
            <a:spLocks noChangeArrowheads="1"/>
          </p:cNvSpPr>
          <p:nvPr/>
        </p:nvSpPr>
        <p:spPr bwMode="auto">
          <a:xfrm>
            <a:off x="5673725" y="2733675"/>
            <a:ext cx="9556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Zip Code</a:t>
            </a:r>
          </a:p>
        </p:txBody>
      </p:sp>
      <p:sp>
        <p:nvSpPr>
          <p:cNvPr id="26" name="Rectangle 104"/>
          <p:cNvSpPr>
            <a:spLocks noChangeArrowheads="1"/>
          </p:cNvSpPr>
          <p:nvPr/>
        </p:nvSpPr>
        <p:spPr bwMode="auto">
          <a:xfrm>
            <a:off x="6391275" y="2741613"/>
            <a:ext cx="8016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05"/>
          <p:cNvSpPr>
            <a:spLocks noChangeArrowheads="1"/>
          </p:cNvSpPr>
          <p:nvPr/>
        </p:nvSpPr>
        <p:spPr bwMode="auto">
          <a:xfrm>
            <a:off x="2479675" y="2970213"/>
            <a:ext cx="47132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07"/>
          <p:cNvSpPr>
            <a:spLocks noChangeArrowheads="1"/>
          </p:cNvSpPr>
          <p:nvPr/>
        </p:nvSpPr>
        <p:spPr bwMode="auto">
          <a:xfrm>
            <a:off x="1450975" y="2295525"/>
            <a:ext cx="798513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108"/>
          <p:cNvSpPr>
            <a:spLocks noChangeArrowheads="1"/>
          </p:cNvSpPr>
          <p:nvPr/>
        </p:nvSpPr>
        <p:spPr bwMode="auto">
          <a:xfrm>
            <a:off x="1450975" y="2060575"/>
            <a:ext cx="3789363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 Box 109"/>
          <p:cNvSpPr txBox="1">
            <a:spLocks noChangeArrowheads="1"/>
          </p:cNvSpPr>
          <p:nvPr/>
        </p:nvSpPr>
        <p:spPr bwMode="auto">
          <a:xfrm>
            <a:off x="228600" y="838200"/>
            <a:ext cx="690880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 b="1" dirty="0">
                <a:latin typeface="Antique Olive" pitchFamily="34" charset="0"/>
              </a:rPr>
              <a:t>PLEASE SELECT ONE OF THE FOLLOWING OPTIONS FOR THE REMAINDER OF THE TUITION:</a:t>
            </a:r>
          </a:p>
        </p:txBody>
      </p:sp>
      <p:sp>
        <p:nvSpPr>
          <p:cNvPr id="31" name="Oval 110"/>
          <p:cNvSpPr>
            <a:spLocks noChangeArrowheads="1"/>
          </p:cNvSpPr>
          <p:nvPr/>
        </p:nvSpPr>
        <p:spPr bwMode="auto">
          <a:xfrm>
            <a:off x="546100" y="1066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148"/>
          <p:cNvSpPr txBox="1">
            <a:spLocks noChangeArrowheads="1"/>
          </p:cNvSpPr>
          <p:nvPr/>
        </p:nvSpPr>
        <p:spPr bwMode="auto">
          <a:xfrm>
            <a:off x="0" y="95250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latin typeface="Antique Olive" pitchFamily="34" charset="0"/>
              </a:rPr>
              <a:t>LakeView Credit Card Authorization Form</a:t>
            </a:r>
          </a:p>
        </p:txBody>
      </p:sp>
      <p:sp>
        <p:nvSpPr>
          <p:cNvPr id="33" name="Text Box 149"/>
          <p:cNvSpPr txBox="1">
            <a:spLocks noChangeArrowheads="1"/>
          </p:cNvSpPr>
          <p:nvPr/>
        </p:nvSpPr>
        <p:spPr bwMode="auto">
          <a:xfrm>
            <a:off x="676275" y="619125"/>
            <a:ext cx="56007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</a:rPr>
              <a:t>Charge the initial deposit of </a:t>
            </a:r>
            <a:r>
              <a:rPr lang="en-US" sz="900" b="1" dirty="0" smtClean="0">
                <a:latin typeface="Antique Olive" pitchFamily="34" charset="0"/>
              </a:rPr>
              <a:t>$1,500 </a:t>
            </a:r>
            <a:r>
              <a:rPr lang="en-US" sz="900" b="1" dirty="0">
                <a:latin typeface="Antique Olive" pitchFamily="34" charset="0"/>
              </a:rPr>
              <a:t>per camper immediately to my credit card</a:t>
            </a:r>
          </a:p>
        </p:txBody>
      </p:sp>
      <p:grpSp>
        <p:nvGrpSpPr>
          <p:cNvPr id="34" name="Group 152"/>
          <p:cNvGrpSpPr>
            <a:grpSpLocks/>
          </p:cNvGrpSpPr>
          <p:nvPr/>
        </p:nvGrpSpPr>
        <p:grpSpPr bwMode="auto">
          <a:xfrm>
            <a:off x="457200" y="609600"/>
            <a:ext cx="228600" cy="228600"/>
            <a:chOff x="268" y="504"/>
            <a:chExt cx="144" cy="144"/>
          </a:xfrm>
        </p:grpSpPr>
        <p:sp>
          <p:nvSpPr>
            <p:cNvPr id="35" name="Oval 151"/>
            <p:cNvSpPr>
              <a:spLocks noChangeArrowheads="1"/>
            </p:cNvSpPr>
            <p:nvPr/>
          </p:nvSpPr>
          <p:spPr bwMode="auto">
            <a:xfrm>
              <a:off x="288" y="528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6" name="Picture 150" descr="MCj0441310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" y="504"/>
              <a:ext cx="14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7" name="Group 132"/>
          <p:cNvGrpSpPr>
            <a:grpSpLocks/>
          </p:cNvGrpSpPr>
          <p:nvPr/>
        </p:nvGrpSpPr>
        <p:grpSpPr bwMode="auto">
          <a:xfrm>
            <a:off x="276225" y="1828800"/>
            <a:ext cx="6477000" cy="228600"/>
            <a:chOff x="485775" y="1790700"/>
            <a:chExt cx="6477000" cy="228600"/>
          </a:xfrm>
        </p:grpSpPr>
        <p:sp>
          <p:nvSpPr>
            <p:cNvPr id="38" name="Text Box 154"/>
            <p:cNvSpPr txBox="1">
              <a:spLocks noChangeArrowheads="1"/>
            </p:cNvSpPr>
            <p:nvPr/>
          </p:nvSpPr>
          <p:spPr bwMode="auto">
            <a:xfrm>
              <a:off x="485775" y="1790700"/>
              <a:ext cx="64770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en-US" sz="1000">
                  <a:latin typeface="Antique Olive" pitchFamily="34" charset="0"/>
                </a:rPr>
                <a:t>Card Type:           Visa            MasterCard            American Express           Discover</a:t>
              </a:r>
            </a:p>
          </p:txBody>
        </p:sp>
        <p:sp>
          <p:nvSpPr>
            <p:cNvPr id="39" name="Oval 155"/>
            <p:cNvSpPr>
              <a:spLocks noChangeArrowheads="1"/>
            </p:cNvSpPr>
            <p:nvPr/>
          </p:nvSpPr>
          <p:spPr bwMode="auto">
            <a:xfrm>
              <a:off x="3117850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156"/>
            <p:cNvSpPr>
              <a:spLocks noChangeArrowheads="1"/>
            </p:cNvSpPr>
            <p:nvPr/>
          </p:nvSpPr>
          <p:spPr bwMode="auto">
            <a:xfrm>
              <a:off x="1390650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157"/>
            <p:cNvSpPr>
              <a:spLocks noChangeArrowheads="1"/>
            </p:cNvSpPr>
            <p:nvPr/>
          </p:nvSpPr>
          <p:spPr bwMode="auto">
            <a:xfrm>
              <a:off x="2060575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58"/>
            <p:cNvSpPr>
              <a:spLocks noChangeArrowheads="1"/>
            </p:cNvSpPr>
            <p:nvPr/>
          </p:nvSpPr>
          <p:spPr bwMode="auto">
            <a:xfrm>
              <a:off x="4537075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" name="Text Box 111"/>
          <p:cNvSpPr txBox="1">
            <a:spLocks noChangeArrowheads="1"/>
          </p:cNvSpPr>
          <p:nvPr/>
        </p:nvSpPr>
        <p:spPr bwMode="auto">
          <a:xfrm>
            <a:off x="733425" y="990600"/>
            <a:ext cx="662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900" dirty="0">
                <a:latin typeface="Antique Olive" pitchFamily="34" charset="0"/>
              </a:rPr>
              <a:t>I would like to take advantage of the </a:t>
            </a:r>
            <a:r>
              <a:rPr lang="en-US" sz="900" b="1" dirty="0">
                <a:latin typeface="Antique Olive" pitchFamily="34" charset="0"/>
              </a:rPr>
              <a:t>Equal Installment Payment Plan</a:t>
            </a:r>
            <a:r>
              <a:rPr lang="en-US" sz="900" dirty="0">
                <a:latin typeface="Antique Olive" pitchFamily="34" charset="0"/>
              </a:rPr>
              <a:t>, staring on Oct.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2014 and ending with April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2015.  Please charge my credit card in equal installments on the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of each month.</a:t>
            </a:r>
          </a:p>
        </p:txBody>
      </p:sp>
      <p:sp>
        <p:nvSpPr>
          <p:cNvPr id="45" name="Text Box 86"/>
          <p:cNvSpPr txBox="1">
            <a:spLocks noChangeArrowheads="1"/>
          </p:cNvSpPr>
          <p:nvPr/>
        </p:nvSpPr>
        <p:spPr bwMode="auto">
          <a:xfrm>
            <a:off x="504825" y="1364734"/>
            <a:ext cx="703897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28600" indent="-228600" eaLnBrk="0" hangingPunct="0"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  <a:ea typeface="SimSun" pitchFamily="2" charset="-122"/>
              </a:rPr>
              <a:t>  	</a:t>
            </a:r>
            <a:r>
              <a:rPr lang="en-US" sz="900" dirty="0">
                <a:latin typeface="Antique Olive" pitchFamily="34" charset="0"/>
                <a:ea typeface="SimSun" pitchFamily="2" charset="-122"/>
              </a:rPr>
              <a:t>Please automatically charge my credit card for the </a:t>
            </a:r>
            <a:r>
              <a:rPr lang="en-US" sz="900" dirty="0" smtClean="0">
                <a:latin typeface="Antique Olive" pitchFamily="34" charset="0"/>
                <a:ea typeface="SimSun" pitchFamily="2" charset="-122"/>
              </a:rPr>
              <a:t>full </a:t>
            </a:r>
            <a:r>
              <a:rPr lang="en-US" sz="900" dirty="0">
                <a:latin typeface="Antique Olive" pitchFamily="34" charset="0"/>
                <a:ea typeface="SimSun" pitchFamily="2" charset="-122"/>
              </a:rPr>
              <a:t>remaining balance on March 1, 2015. </a:t>
            </a:r>
          </a:p>
          <a:p>
            <a:pPr marL="228600" indent="-228600" eaLnBrk="0" hangingPunct="0"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  <a:ea typeface="SimSun" pitchFamily="2" charset="-122"/>
              </a:rPr>
              <a:t>	(If no selection is made, we will default to </a:t>
            </a:r>
            <a:r>
              <a:rPr lang="en-US" sz="900" b="1" dirty="0" smtClean="0">
                <a:latin typeface="Antique Olive" pitchFamily="34" charset="0"/>
                <a:ea typeface="SimSun" pitchFamily="2" charset="-122"/>
              </a:rPr>
              <a:t>this option </a:t>
            </a:r>
            <a:r>
              <a:rPr lang="en-US" sz="900" b="1" dirty="0">
                <a:latin typeface="Antique Olive" pitchFamily="34" charset="0"/>
                <a:ea typeface="SimSun" pitchFamily="2" charset="-122"/>
              </a:rPr>
              <a:t>and automatically charge </a:t>
            </a:r>
            <a:r>
              <a:rPr lang="en-US" sz="900" b="1" dirty="0" smtClean="0">
                <a:latin typeface="Antique Olive" pitchFamily="34" charset="0"/>
                <a:ea typeface="SimSun" pitchFamily="2" charset="-122"/>
              </a:rPr>
              <a:t>the balance due on March </a:t>
            </a:r>
            <a:r>
              <a:rPr lang="en-US" sz="900" b="1" dirty="0">
                <a:latin typeface="Antique Olive" pitchFamily="34" charset="0"/>
                <a:ea typeface="SimSun" pitchFamily="2" charset="-122"/>
              </a:rPr>
              <a:t>1st.)</a:t>
            </a:r>
          </a:p>
        </p:txBody>
      </p:sp>
      <p:sp>
        <p:nvSpPr>
          <p:cNvPr id="130" name="Text Box 76"/>
          <p:cNvSpPr txBox="1">
            <a:spLocks noChangeArrowheads="1"/>
          </p:cNvSpPr>
          <p:nvPr/>
        </p:nvSpPr>
        <p:spPr bwMode="auto">
          <a:xfrm>
            <a:off x="260350" y="6905625"/>
            <a:ext cx="152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b="1">
                <a:latin typeface="Antique Olive" pitchFamily="34" charset="0"/>
              </a:rPr>
              <a:t>Camper Name(s)</a:t>
            </a:r>
            <a:endParaRPr lang="en-US" sz="1000">
              <a:latin typeface="Antique Olive" pitchFamily="34" charset="0"/>
            </a:endParaRPr>
          </a:p>
        </p:txBody>
      </p:sp>
      <p:sp>
        <p:nvSpPr>
          <p:cNvPr id="131" name="Rectangle 77"/>
          <p:cNvSpPr>
            <a:spLocks noChangeArrowheads="1"/>
          </p:cNvSpPr>
          <p:nvPr/>
        </p:nvSpPr>
        <p:spPr bwMode="auto">
          <a:xfrm>
            <a:off x="1527175" y="6913563"/>
            <a:ext cx="3552825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Text Box 80"/>
          <p:cNvSpPr txBox="1">
            <a:spLocks noChangeArrowheads="1"/>
          </p:cNvSpPr>
          <p:nvPr/>
        </p:nvSpPr>
        <p:spPr bwMode="auto">
          <a:xfrm>
            <a:off x="5270500" y="6905625"/>
            <a:ext cx="5143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b="1">
                <a:latin typeface="Antique Olive" pitchFamily="34" charset="0"/>
              </a:rPr>
              <a:t>Date</a:t>
            </a:r>
          </a:p>
        </p:txBody>
      </p:sp>
      <p:sp>
        <p:nvSpPr>
          <p:cNvPr id="133" name="Rectangle 81"/>
          <p:cNvSpPr>
            <a:spLocks noChangeArrowheads="1"/>
          </p:cNvSpPr>
          <p:nvPr/>
        </p:nvSpPr>
        <p:spPr bwMode="auto">
          <a:xfrm>
            <a:off x="5783263" y="6913563"/>
            <a:ext cx="1447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Oval 87"/>
          <p:cNvSpPr>
            <a:spLocks noChangeArrowheads="1"/>
          </p:cNvSpPr>
          <p:nvPr/>
        </p:nvSpPr>
        <p:spPr bwMode="auto">
          <a:xfrm>
            <a:off x="546100" y="7999412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Text Box 88"/>
          <p:cNvSpPr txBox="1">
            <a:spLocks noChangeArrowheads="1"/>
          </p:cNvSpPr>
          <p:nvPr/>
        </p:nvSpPr>
        <p:spPr bwMode="auto">
          <a:xfrm>
            <a:off x="279400" y="8626475"/>
            <a:ext cx="11239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 Number</a:t>
            </a:r>
          </a:p>
        </p:txBody>
      </p:sp>
      <p:sp>
        <p:nvSpPr>
          <p:cNvPr id="136" name="Text Box 89"/>
          <p:cNvSpPr txBox="1">
            <a:spLocks noChangeArrowheads="1"/>
          </p:cNvSpPr>
          <p:nvPr/>
        </p:nvSpPr>
        <p:spPr bwMode="auto">
          <a:xfrm>
            <a:off x="5308600" y="8610600"/>
            <a:ext cx="18954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Exp Date              /</a:t>
            </a:r>
          </a:p>
        </p:txBody>
      </p:sp>
      <p:grpSp>
        <p:nvGrpSpPr>
          <p:cNvPr id="137" name="Group 90"/>
          <p:cNvGrpSpPr>
            <a:grpSpLocks/>
          </p:cNvGrpSpPr>
          <p:nvPr/>
        </p:nvGrpSpPr>
        <p:grpSpPr bwMode="auto">
          <a:xfrm>
            <a:off x="5989638" y="8643938"/>
            <a:ext cx="895350" cy="173037"/>
            <a:chOff x="3648" y="1126"/>
            <a:chExt cx="564" cy="109"/>
          </a:xfrm>
        </p:grpSpPr>
        <p:sp>
          <p:nvSpPr>
            <p:cNvPr id="138" name="Rectangle 91"/>
            <p:cNvSpPr>
              <a:spLocks noChangeArrowheads="1"/>
            </p:cNvSpPr>
            <p:nvPr/>
          </p:nvSpPr>
          <p:spPr bwMode="auto">
            <a:xfrm>
              <a:off x="3648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Rectangle 92"/>
            <p:cNvSpPr>
              <a:spLocks noChangeArrowheads="1"/>
            </p:cNvSpPr>
            <p:nvPr/>
          </p:nvSpPr>
          <p:spPr bwMode="auto">
            <a:xfrm>
              <a:off x="3780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Rectangle 93"/>
            <p:cNvSpPr>
              <a:spLocks noChangeArrowheads="1"/>
            </p:cNvSpPr>
            <p:nvPr/>
          </p:nvSpPr>
          <p:spPr bwMode="auto">
            <a:xfrm>
              <a:off x="3966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Rectangle 94"/>
            <p:cNvSpPr>
              <a:spLocks noChangeArrowheads="1"/>
            </p:cNvSpPr>
            <p:nvPr/>
          </p:nvSpPr>
          <p:spPr bwMode="auto">
            <a:xfrm>
              <a:off x="4098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2" name="Text Box 95"/>
          <p:cNvSpPr txBox="1">
            <a:spLocks noChangeArrowheads="1"/>
          </p:cNvSpPr>
          <p:nvPr/>
        </p:nvSpPr>
        <p:spPr bwMode="auto">
          <a:xfrm>
            <a:off x="5918200" y="8785225"/>
            <a:ext cx="1057275" cy="201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latin typeface="Antique Olive" pitchFamily="34" charset="0"/>
              </a:rPr>
              <a:t>month       year</a:t>
            </a:r>
          </a:p>
        </p:txBody>
      </p:sp>
      <p:sp>
        <p:nvSpPr>
          <p:cNvPr id="143" name="Text Box 96"/>
          <p:cNvSpPr txBox="1">
            <a:spLocks noChangeArrowheads="1"/>
          </p:cNvSpPr>
          <p:nvPr/>
        </p:nvSpPr>
        <p:spPr bwMode="auto">
          <a:xfrm>
            <a:off x="279400" y="8843963"/>
            <a:ext cx="11620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Security Code</a:t>
            </a:r>
          </a:p>
        </p:txBody>
      </p:sp>
      <p:sp>
        <p:nvSpPr>
          <p:cNvPr id="144" name="Text Box 97"/>
          <p:cNvSpPr txBox="1">
            <a:spLocks noChangeArrowheads="1"/>
          </p:cNvSpPr>
          <p:nvPr/>
        </p:nvSpPr>
        <p:spPr bwMode="auto">
          <a:xfrm>
            <a:off x="2222500" y="8815388"/>
            <a:ext cx="41021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15000"/>
              </a:spcBef>
            </a:pPr>
            <a:r>
              <a:rPr lang="en-US" sz="700" b="1">
                <a:latin typeface="Antique Olive" pitchFamily="34" charset="0"/>
              </a:rPr>
              <a:t>FOR VISA,MC AND DISC:</a:t>
            </a:r>
            <a:r>
              <a:rPr lang="en-US" sz="700">
                <a:latin typeface="Antique Olive" pitchFamily="34" charset="0"/>
              </a:rPr>
              <a:t> Last 3 digits located on back of card in signature slip. </a:t>
            </a:r>
          </a:p>
          <a:p>
            <a:pPr eaLnBrk="0" hangingPunct="0">
              <a:lnSpc>
                <a:spcPct val="90000"/>
              </a:lnSpc>
              <a:spcBef>
                <a:spcPct val="15000"/>
              </a:spcBef>
            </a:pPr>
            <a:r>
              <a:rPr lang="en-US" sz="700" b="1">
                <a:latin typeface="Antique Olive" pitchFamily="34" charset="0"/>
              </a:rPr>
              <a:t>FOR AMEX:</a:t>
            </a:r>
            <a:r>
              <a:rPr lang="en-US" sz="700">
                <a:latin typeface="Antique Olive" pitchFamily="34" charset="0"/>
              </a:rPr>
              <a:t> 4 digits located on front of card.</a:t>
            </a:r>
          </a:p>
        </p:txBody>
      </p:sp>
      <p:sp>
        <p:nvSpPr>
          <p:cNvPr id="145" name="Text Box 98"/>
          <p:cNvSpPr txBox="1">
            <a:spLocks noChangeArrowheads="1"/>
          </p:cNvSpPr>
          <p:nvPr/>
        </p:nvSpPr>
        <p:spPr bwMode="auto">
          <a:xfrm>
            <a:off x="279400" y="9069388"/>
            <a:ext cx="22193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Name </a:t>
            </a:r>
            <a:r>
              <a:rPr lang="en-US" sz="800">
                <a:latin typeface="Antique Olive" pitchFamily="34" charset="0"/>
              </a:rPr>
              <a:t>(please print)</a:t>
            </a:r>
          </a:p>
        </p:txBody>
      </p:sp>
      <p:sp>
        <p:nvSpPr>
          <p:cNvPr id="146" name="Rectangle 99"/>
          <p:cNvSpPr>
            <a:spLocks noChangeArrowheads="1"/>
          </p:cNvSpPr>
          <p:nvPr/>
        </p:nvSpPr>
        <p:spPr bwMode="auto">
          <a:xfrm>
            <a:off x="2479675" y="9077325"/>
            <a:ext cx="4713288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Text Box 100"/>
          <p:cNvSpPr txBox="1">
            <a:spLocks noChangeArrowheads="1"/>
          </p:cNvSpPr>
          <p:nvPr/>
        </p:nvSpPr>
        <p:spPr bwMode="auto">
          <a:xfrm>
            <a:off x="279400" y="9296400"/>
            <a:ext cx="21812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Billing Address</a:t>
            </a:r>
          </a:p>
        </p:txBody>
      </p:sp>
      <p:sp>
        <p:nvSpPr>
          <p:cNvPr id="148" name="Rectangle 101"/>
          <p:cNvSpPr>
            <a:spLocks noChangeArrowheads="1"/>
          </p:cNvSpPr>
          <p:nvPr/>
        </p:nvSpPr>
        <p:spPr bwMode="auto">
          <a:xfrm>
            <a:off x="2479675" y="9304338"/>
            <a:ext cx="31638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Text Box 102"/>
          <p:cNvSpPr txBox="1">
            <a:spLocks noChangeArrowheads="1"/>
          </p:cNvSpPr>
          <p:nvPr/>
        </p:nvSpPr>
        <p:spPr bwMode="auto">
          <a:xfrm>
            <a:off x="279400" y="9525000"/>
            <a:ext cx="16954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Signature</a:t>
            </a:r>
          </a:p>
        </p:txBody>
      </p:sp>
      <p:sp>
        <p:nvSpPr>
          <p:cNvPr id="150" name="Text Box 103"/>
          <p:cNvSpPr txBox="1">
            <a:spLocks noChangeArrowheads="1"/>
          </p:cNvSpPr>
          <p:nvPr/>
        </p:nvSpPr>
        <p:spPr bwMode="auto">
          <a:xfrm>
            <a:off x="5673725" y="9296400"/>
            <a:ext cx="9556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Zip Code</a:t>
            </a:r>
          </a:p>
        </p:txBody>
      </p:sp>
      <p:sp>
        <p:nvSpPr>
          <p:cNvPr id="151" name="Rectangle 104"/>
          <p:cNvSpPr>
            <a:spLocks noChangeArrowheads="1"/>
          </p:cNvSpPr>
          <p:nvPr/>
        </p:nvSpPr>
        <p:spPr bwMode="auto">
          <a:xfrm>
            <a:off x="6391275" y="9304338"/>
            <a:ext cx="8016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Rectangle 105"/>
          <p:cNvSpPr>
            <a:spLocks noChangeArrowheads="1"/>
          </p:cNvSpPr>
          <p:nvPr/>
        </p:nvSpPr>
        <p:spPr bwMode="auto">
          <a:xfrm>
            <a:off x="2479675" y="9532938"/>
            <a:ext cx="47132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Rectangle 107"/>
          <p:cNvSpPr>
            <a:spLocks noChangeArrowheads="1"/>
          </p:cNvSpPr>
          <p:nvPr/>
        </p:nvSpPr>
        <p:spPr bwMode="auto">
          <a:xfrm>
            <a:off x="1450975" y="8858250"/>
            <a:ext cx="798513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Rectangle 108"/>
          <p:cNvSpPr>
            <a:spLocks noChangeArrowheads="1"/>
          </p:cNvSpPr>
          <p:nvPr/>
        </p:nvSpPr>
        <p:spPr bwMode="auto">
          <a:xfrm>
            <a:off x="1450975" y="8623300"/>
            <a:ext cx="3789363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Text Box 109"/>
          <p:cNvSpPr txBox="1">
            <a:spLocks noChangeArrowheads="1"/>
          </p:cNvSpPr>
          <p:nvPr/>
        </p:nvSpPr>
        <p:spPr bwMode="auto">
          <a:xfrm>
            <a:off x="228600" y="7400925"/>
            <a:ext cx="690880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 b="1" dirty="0">
                <a:latin typeface="Antique Olive" pitchFamily="34" charset="0"/>
              </a:rPr>
              <a:t>PLEASE SELECT ONE OF THE FOLLOWING OPTIONS FOR THE REMAINDER OF THE TUITION:</a:t>
            </a:r>
          </a:p>
        </p:txBody>
      </p:sp>
      <p:sp>
        <p:nvSpPr>
          <p:cNvPr id="156" name="Oval 110"/>
          <p:cNvSpPr>
            <a:spLocks noChangeArrowheads="1"/>
          </p:cNvSpPr>
          <p:nvPr/>
        </p:nvSpPr>
        <p:spPr bwMode="auto">
          <a:xfrm>
            <a:off x="546100" y="76581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Text Box 148"/>
          <p:cNvSpPr txBox="1">
            <a:spLocks noChangeArrowheads="1"/>
          </p:cNvSpPr>
          <p:nvPr/>
        </p:nvSpPr>
        <p:spPr bwMode="auto">
          <a:xfrm>
            <a:off x="0" y="6657975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latin typeface="Antique Olive" pitchFamily="34" charset="0"/>
              </a:rPr>
              <a:t>LakeView Credit Card Authorization Form</a:t>
            </a:r>
          </a:p>
        </p:txBody>
      </p:sp>
      <p:sp>
        <p:nvSpPr>
          <p:cNvPr id="158" name="Text Box 149"/>
          <p:cNvSpPr txBox="1">
            <a:spLocks noChangeArrowheads="1"/>
          </p:cNvSpPr>
          <p:nvPr/>
        </p:nvSpPr>
        <p:spPr bwMode="auto">
          <a:xfrm>
            <a:off x="676275" y="7181850"/>
            <a:ext cx="56007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</a:rPr>
              <a:t>Charge the initial deposit of </a:t>
            </a:r>
            <a:r>
              <a:rPr lang="en-US" sz="900" b="1" dirty="0" smtClean="0">
                <a:latin typeface="Antique Olive" pitchFamily="34" charset="0"/>
              </a:rPr>
              <a:t>$1,500 </a:t>
            </a:r>
            <a:r>
              <a:rPr lang="en-US" sz="900" b="1" dirty="0">
                <a:latin typeface="Antique Olive" pitchFamily="34" charset="0"/>
              </a:rPr>
              <a:t>per camper immediately to my credit card</a:t>
            </a:r>
          </a:p>
        </p:txBody>
      </p:sp>
      <p:grpSp>
        <p:nvGrpSpPr>
          <p:cNvPr id="159" name="Group 152"/>
          <p:cNvGrpSpPr>
            <a:grpSpLocks/>
          </p:cNvGrpSpPr>
          <p:nvPr/>
        </p:nvGrpSpPr>
        <p:grpSpPr bwMode="auto">
          <a:xfrm>
            <a:off x="457200" y="7172325"/>
            <a:ext cx="228600" cy="228600"/>
            <a:chOff x="268" y="504"/>
            <a:chExt cx="144" cy="144"/>
          </a:xfrm>
        </p:grpSpPr>
        <p:sp>
          <p:nvSpPr>
            <p:cNvPr id="160" name="Oval 151"/>
            <p:cNvSpPr>
              <a:spLocks noChangeArrowheads="1"/>
            </p:cNvSpPr>
            <p:nvPr/>
          </p:nvSpPr>
          <p:spPr bwMode="auto">
            <a:xfrm>
              <a:off x="288" y="528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61" name="Picture 150" descr="MCj0441310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" y="504"/>
              <a:ext cx="14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2" name="Group 132"/>
          <p:cNvGrpSpPr>
            <a:grpSpLocks/>
          </p:cNvGrpSpPr>
          <p:nvPr/>
        </p:nvGrpSpPr>
        <p:grpSpPr bwMode="auto">
          <a:xfrm>
            <a:off x="276225" y="8391525"/>
            <a:ext cx="6477000" cy="228600"/>
            <a:chOff x="485775" y="1790700"/>
            <a:chExt cx="6477000" cy="228600"/>
          </a:xfrm>
        </p:grpSpPr>
        <p:sp>
          <p:nvSpPr>
            <p:cNvPr id="163" name="Text Box 154"/>
            <p:cNvSpPr txBox="1">
              <a:spLocks noChangeArrowheads="1"/>
            </p:cNvSpPr>
            <p:nvPr/>
          </p:nvSpPr>
          <p:spPr bwMode="auto">
            <a:xfrm>
              <a:off x="485775" y="1790700"/>
              <a:ext cx="64770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en-US" sz="1000">
                  <a:latin typeface="Antique Olive" pitchFamily="34" charset="0"/>
                </a:rPr>
                <a:t>Card Type:           Visa            MasterCard            American Express           Discover</a:t>
              </a:r>
            </a:p>
          </p:txBody>
        </p:sp>
        <p:sp>
          <p:nvSpPr>
            <p:cNvPr id="164" name="Oval 155"/>
            <p:cNvSpPr>
              <a:spLocks noChangeArrowheads="1"/>
            </p:cNvSpPr>
            <p:nvPr/>
          </p:nvSpPr>
          <p:spPr bwMode="auto">
            <a:xfrm>
              <a:off x="3117850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Oval 156"/>
            <p:cNvSpPr>
              <a:spLocks noChangeArrowheads="1"/>
            </p:cNvSpPr>
            <p:nvPr/>
          </p:nvSpPr>
          <p:spPr bwMode="auto">
            <a:xfrm>
              <a:off x="1390650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Oval 157"/>
            <p:cNvSpPr>
              <a:spLocks noChangeArrowheads="1"/>
            </p:cNvSpPr>
            <p:nvPr/>
          </p:nvSpPr>
          <p:spPr bwMode="auto">
            <a:xfrm>
              <a:off x="2060575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Oval 158"/>
            <p:cNvSpPr>
              <a:spLocks noChangeArrowheads="1"/>
            </p:cNvSpPr>
            <p:nvPr/>
          </p:nvSpPr>
          <p:spPr bwMode="auto">
            <a:xfrm>
              <a:off x="4537075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8" name="Text Box 111"/>
          <p:cNvSpPr txBox="1">
            <a:spLocks noChangeArrowheads="1"/>
          </p:cNvSpPr>
          <p:nvPr/>
        </p:nvSpPr>
        <p:spPr bwMode="auto">
          <a:xfrm>
            <a:off x="733425" y="7553325"/>
            <a:ext cx="662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900" dirty="0">
                <a:latin typeface="Antique Olive" pitchFamily="34" charset="0"/>
              </a:rPr>
              <a:t>I would like to take advantage of the </a:t>
            </a:r>
            <a:r>
              <a:rPr lang="en-US" sz="900" b="1" dirty="0">
                <a:latin typeface="Antique Olive" pitchFamily="34" charset="0"/>
              </a:rPr>
              <a:t>Equal Installment Payment Plan</a:t>
            </a:r>
            <a:r>
              <a:rPr lang="en-US" sz="900" dirty="0">
                <a:latin typeface="Antique Olive" pitchFamily="34" charset="0"/>
              </a:rPr>
              <a:t>, staring on Oct.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2014 and ending with April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2015.  Please charge my credit card in equal installments on the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of each month.</a:t>
            </a:r>
          </a:p>
        </p:txBody>
      </p:sp>
      <p:sp>
        <p:nvSpPr>
          <p:cNvPr id="170" name="Text Box 76"/>
          <p:cNvSpPr txBox="1">
            <a:spLocks noChangeArrowheads="1"/>
          </p:cNvSpPr>
          <p:nvPr/>
        </p:nvSpPr>
        <p:spPr bwMode="auto">
          <a:xfrm>
            <a:off x="260350" y="3676650"/>
            <a:ext cx="152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b="1">
                <a:latin typeface="Antique Olive" pitchFamily="34" charset="0"/>
              </a:rPr>
              <a:t>Camper Name(s)</a:t>
            </a:r>
            <a:endParaRPr lang="en-US" sz="1000">
              <a:latin typeface="Antique Olive" pitchFamily="34" charset="0"/>
            </a:endParaRPr>
          </a:p>
        </p:txBody>
      </p:sp>
      <p:sp>
        <p:nvSpPr>
          <p:cNvPr id="171" name="Rectangle 77"/>
          <p:cNvSpPr>
            <a:spLocks noChangeArrowheads="1"/>
          </p:cNvSpPr>
          <p:nvPr/>
        </p:nvSpPr>
        <p:spPr bwMode="auto">
          <a:xfrm>
            <a:off x="1527175" y="3684588"/>
            <a:ext cx="3552825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Text Box 80"/>
          <p:cNvSpPr txBox="1">
            <a:spLocks noChangeArrowheads="1"/>
          </p:cNvSpPr>
          <p:nvPr/>
        </p:nvSpPr>
        <p:spPr bwMode="auto">
          <a:xfrm>
            <a:off x="5270500" y="3676650"/>
            <a:ext cx="5143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b="1">
                <a:latin typeface="Antique Olive" pitchFamily="34" charset="0"/>
              </a:rPr>
              <a:t>Date</a:t>
            </a:r>
          </a:p>
        </p:txBody>
      </p:sp>
      <p:sp>
        <p:nvSpPr>
          <p:cNvPr id="173" name="Rectangle 81"/>
          <p:cNvSpPr>
            <a:spLocks noChangeArrowheads="1"/>
          </p:cNvSpPr>
          <p:nvPr/>
        </p:nvSpPr>
        <p:spPr bwMode="auto">
          <a:xfrm>
            <a:off x="5783263" y="3684588"/>
            <a:ext cx="1447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Oval 87"/>
          <p:cNvSpPr>
            <a:spLocks noChangeArrowheads="1"/>
          </p:cNvSpPr>
          <p:nvPr/>
        </p:nvSpPr>
        <p:spPr bwMode="auto">
          <a:xfrm>
            <a:off x="546100" y="4732337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Text Box 88"/>
          <p:cNvSpPr txBox="1">
            <a:spLocks noChangeArrowheads="1"/>
          </p:cNvSpPr>
          <p:nvPr/>
        </p:nvSpPr>
        <p:spPr bwMode="auto">
          <a:xfrm>
            <a:off x="279400" y="5397500"/>
            <a:ext cx="11239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 Number</a:t>
            </a:r>
          </a:p>
        </p:txBody>
      </p:sp>
      <p:sp>
        <p:nvSpPr>
          <p:cNvPr id="176" name="Text Box 89"/>
          <p:cNvSpPr txBox="1">
            <a:spLocks noChangeArrowheads="1"/>
          </p:cNvSpPr>
          <p:nvPr/>
        </p:nvSpPr>
        <p:spPr bwMode="auto">
          <a:xfrm>
            <a:off x="5308600" y="5381625"/>
            <a:ext cx="18954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Exp Date              /</a:t>
            </a:r>
          </a:p>
        </p:txBody>
      </p:sp>
      <p:grpSp>
        <p:nvGrpSpPr>
          <p:cNvPr id="177" name="Group 90"/>
          <p:cNvGrpSpPr>
            <a:grpSpLocks/>
          </p:cNvGrpSpPr>
          <p:nvPr/>
        </p:nvGrpSpPr>
        <p:grpSpPr bwMode="auto">
          <a:xfrm>
            <a:off x="5989638" y="5414963"/>
            <a:ext cx="895350" cy="173037"/>
            <a:chOff x="3648" y="1126"/>
            <a:chExt cx="564" cy="109"/>
          </a:xfrm>
        </p:grpSpPr>
        <p:sp>
          <p:nvSpPr>
            <p:cNvPr id="178" name="Rectangle 91"/>
            <p:cNvSpPr>
              <a:spLocks noChangeArrowheads="1"/>
            </p:cNvSpPr>
            <p:nvPr/>
          </p:nvSpPr>
          <p:spPr bwMode="auto">
            <a:xfrm>
              <a:off x="3648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Rectangle 92"/>
            <p:cNvSpPr>
              <a:spLocks noChangeArrowheads="1"/>
            </p:cNvSpPr>
            <p:nvPr/>
          </p:nvSpPr>
          <p:spPr bwMode="auto">
            <a:xfrm>
              <a:off x="3780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Rectangle 93"/>
            <p:cNvSpPr>
              <a:spLocks noChangeArrowheads="1"/>
            </p:cNvSpPr>
            <p:nvPr/>
          </p:nvSpPr>
          <p:spPr bwMode="auto">
            <a:xfrm>
              <a:off x="3966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" name="Rectangle 94"/>
            <p:cNvSpPr>
              <a:spLocks noChangeArrowheads="1"/>
            </p:cNvSpPr>
            <p:nvPr/>
          </p:nvSpPr>
          <p:spPr bwMode="auto">
            <a:xfrm>
              <a:off x="4098" y="1126"/>
              <a:ext cx="114" cy="1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2" name="Text Box 95"/>
          <p:cNvSpPr txBox="1">
            <a:spLocks noChangeArrowheads="1"/>
          </p:cNvSpPr>
          <p:nvPr/>
        </p:nvSpPr>
        <p:spPr bwMode="auto">
          <a:xfrm>
            <a:off x="5918200" y="5556250"/>
            <a:ext cx="1057275" cy="201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800">
                <a:latin typeface="Antique Olive" pitchFamily="34" charset="0"/>
              </a:rPr>
              <a:t>month       year</a:t>
            </a:r>
          </a:p>
        </p:txBody>
      </p:sp>
      <p:sp>
        <p:nvSpPr>
          <p:cNvPr id="183" name="Text Box 96"/>
          <p:cNvSpPr txBox="1">
            <a:spLocks noChangeArrowheads="1"/>
          </p:cNvSpPr>
          <p:nvPr/>
        </p:nvSpPr>
        <p:spPr bwMode="auto">
          <a:xfrm>
            <a:off x="279400" y="5614988"/>
            <a:ext cx="11620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Security Code</a:t>
            </a:r>
          </a:p>
        </p:txBody>
      </p:sp>
      <p:sp>
        <p:nvSpPr>
          <p:cNvPr id="184" name="Text Box 97"/>
          <p:cNvSpPr txBox="1">
            <a:spLocks noChangeArrowheads="1"/>
          </p:cNvSpPr>
          <p:nvPr/>
        </p:nvSpPr>
        <p:spPr bwMode="auto">
          <a:xfrm>
            <a:off x="2222500" y="5586413"/>
            <a:ext cx="41021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15000"/>
              </a:spcBef>
            </a:pPr>
            <a:r>
              <a:rPr lang="en-US" sz="700" b="1">
                <a:latin typeface="Antique Olive" pitchFamily="34" charset="0"/>
              </a:rPr>
              <a:t>FOR VISA,MC AND DISC:</a:t>
            </a:r>
            <a:r>
              <a:rPr lang="en-US" sz="700">
                <a:latin typeface="Antique Olive" pitchFamily="34" charset="0"/>
              </a:rPr>
              <a:t> Last 3 digits located on back of card in signature slip. </a:t>
            </a:r>
          </a:p>
          <a:p>
            <a:pPr eaLnBrk="0" hangingPunct="0">
              <a:lnSpc>
                <a:spcPct val="90000"/>
              </a:lnSpc>
              <a:spcBef>
                <a:spcPct val="15000"/>
              </a:spcBef>
            </a:pPr>
            <a:r>
              <a:rPr lang="en-US" sz="700" b="1">
                <a:latin typeface="Antique Olive" pitchFamily="34" charset="0"/>
              </a:rPr>
              <a:t>FOR AMEX:</a:t>
            </a:r>
            <a:r>
              <a:rPr lang="en-US" sz="700">
                <a:latin typeface="Antique Olive" pitchFamily="34" charset="0"/>
              </a:rPr>
              <a:t> 4 digits located on front of card.</a:t>
            </a:r>
          </a:p>
        </p:txBody>
      </p:sp>
      <p:sp>
        <p:nvSpPr>
          <p:cNvPr id="185" name="Text Box 98"/>
          <p:cNvSpPr txBox="1">
            <a:spLocks noChangeArrowheads="1"/>
          </p:cNvSpPr>
          <p:nvPr/>
        </p:nvSpPr>
        <p:spPr bwMode="auto">
          <a:xfrm>
            <a:off x="279400" y="5840413"/>
            <a:ext cx="22193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Name </a:t>
            </a:r>
            <a:r>
              <a:rPr lang="en-US" sz="800">
                <a:latin typeface="Antique Olive" pitchFamily="34" charset="0"/>
              </a:rPr>
              <a:t>(please print)</a:t>
            </a:r>
          </a:p>
        </p:txBody>
      </p:sp>
      <p:sp>
        <p:nvSpPr>
          <p:cNvPr id="186" name="Rectangle 99"/>
          <p:cNvSpPr>
            <a:spLocks noChangeArrowheads="1"/>
          </p:cNvSpPr>
          <p:nvPr/>
        </p:nvSpPr>
        <p:spPr bwMode="auto">
          <a:xfrm>
            <a:off x="2479675" y="5848350"/>
            <a:ext cx="4713288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Text Box 100"/>
          <p:cNvSpPr txBox="1">
            <a:spLocks noChangeArrowheads="1"/>
          </p:cNvSpPr>
          <p:nvPr/>
        </p:nvSpPr>
        <p:spPr bwMode="auto">
          <a:xfrm>
            <a:off x="279400" y="6067425"/>
            <a:ext cx="21812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Billing Address</a:t>
            </a:r>
          </a:p>
        </p:txBody>
      </p:sp>
      <p:sp>
        <p:nvSpPr>
          <p:cNvPr id="188" name="Rectangle 101"/>
          <p:cNvSpPr>
            <a:spLocks noChangeArrowheads="1"/>
          </p:cNvSpPr>
          <p:nvPr/>
        </p:nvSpPr>
        <p:spPr bwMode="auto">
          <a:xfrm>
            <a:off x="2479675" y="6075363"/>
            <a:ext cx="31638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Text Box 102"/>
          <p:cNvSpPr txBox="1">
            <a:spLocks noChangeArrowheads="1"/>
          </p:cNvSpPr>
          <p:nvPr/>
        </p:nvSpPr>
        <p:spPr bwMode="auto">
          <a:xfrm>
            <a:off x="279400" y="6296025"/>
            <a:ext cx="16954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Cardholder’s Signature</a:t>
            </a:r>
          </a:p>
        </p:txBody>
      </p:sp>
      <p:sp>
        <p:nvSpPr>
          <p:cNvPr id="190" name="Text Box 103"/>
          <p:cNvSpPr txBox="1">
            <a:spLocks noChangeArrowheads="1"/>
          </p:cNvSpPr>
          <p:nvPr/>
        </p:nvSpPr>
        <p:spPr bwMode="auto">
          <a:xfrm>
            <a:off x="5673725" y="6067425"/>
            <a:ext cx="9556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>
                <a:latin typeface="Antique Olive" pitchFamily="34" charset="0"/>
              </a:rPr>
              <a:t>Zip Code</a:t>
            </a:r>
          </a:p>
        </p:txBody>
      </p:sp>
      <p:sp>
        <p:nvSpPr>
          <p:cNvPr id="191" name="Rectangle 104"/>
          <p:cNvSpPr>
            <a:spLocks noChangeArrowheads="1"/>
          </p:cNvSpPr>
          <p:nvPr/>
        </p:nvSpPr>
        <p:spPr bwMode="auto">
          <a:xfrm>
            <a:off x="6391275" y="6075363"/>
            <a:ext cx="8016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Rectangle 105"/>
          <p:cNvSpPr>
            <a:spLocks noChangeArrowheads="1"/>
          </p:cNvSpPr>
          <p:nvPr/>
        </p:nvSpPr>
        <p:spPr bwMode="auto">
          <a:xfrm>
            <a:off x="2479675" y="6303963"/>
            <a:ext cx="4713288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Rectangle 107"/>
          <p:cNvSpPr>
            <a:spLocks noChangeArrowheads="1"/>
          </p:cNvSpPr>
          <p:nvPr/>
        </p:nvSpPr>
        <p:spPr bwMode="auto">
          <a:xfrm>
            <a:off x="1450975" y="5629275"/>
            <a:ext cx="798513" cy="193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Rectangle 108"/>
          <p:cNvSpPr>
            <a:spLocks noChangeArrowheads="1"/>
          </p:cNvSpPr>
          <p:nvPr/>
        </p:nvSpPr>
        <p:spPr bwMode="auto">
          <a:xfrm>
            <a:off x="1450975" y="5394325"/>
            <a:ext cx="3789363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Text Box 109"/>
          <p:cNvSpPr txBox="1">
            <a:spLocks noChangeArrowheads="1"/>
          </p:cNvSpPr>
          <p:nvPr/>
        </p:nvSpPr>
        <p:spPr bwMode="auto">
          <a:xfrm>
            <a:off x="228600" y="4171950"/>
            <a:ext cx="690880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1000" b="1" dirty="0">
                <a:latin typeface="Antique Olive" pitchFamily="34" charset="0"/>
              </a:rPr>
              <a:t>PLEASE SELECT ONE OF THE FOLLOWING OPTIONS FOR THE REMAINDER OF THE TUITION:</a:t>
            </a:r>
          </a:p>
        </p:txBody>
      </p:sp>
      <p:sp>
        <p:nvSpPr>
          <p:cNvPr id="196" name="Oval 110"/>
          <p:cNvSpPr>
            <a:spLocks noChangeArrowheads="1"/>
          </p:cNvSpPr>
          <p:nvPr/>
        </p:nvSpPr>
        <p:spPr bwMode="auto">
          <a:xfrm>
            <a:off x="546100" y="440055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Text Box 148"/>
          <p:cNvSpPr txBox="1">
            <a:spLocks noChangeArrowheads="1"/>
          </p:cNvSpPr>
          <p:nvPr/>
        </p:nvSpPr>
        <p:spPr bwMode="auto">
          <a:xfrm>
            <a:off x="0" y="3429000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latin typeface="Antique Olive" pitchFamily="34" charset="0"/>
              </a:rPr>
              <a:t>LakeView Credit Card Authorization Form</a:t>
            </a:r>
          </a:p>
        </p:txBody>
      </p:sp>
      <p:sp>
        <p:nvSpPr>
          <p:cNvPr id="198" name="Text Box 149"/>
          <p:cNvSpPr txBox="1">
            <a:spLocks noChangeArrowheads="1"/>
          </p:cNvSpPr>
          <p:nvPr/>
        </p:nvSpPr>
        <p:spPr bwMode="auto">
          <a:xfrm>
            <a:off x="676275" y="3952875"/>
            <a:ext cx="56007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</a:rPr>
              <a:t>Charge the initial deposit of </a:t>
            </a:r>
            <a:r>
              <a:rPr lang="en-US" sz="900" b="1" dirty="0" smtClean="0">
                <a:latin typeface="Antique Olive" pitchFamily="34" charset="0"/>
              </a:rPr>
              <a:t>$1,500 </a:t>
            </a:r>
            <a:r>
              <a:rPr lang="en-US" sz="900" b="1" dirty="0">
                <a:latin typeface="Antique Olive" pitchFamily="34" charset="0"/>
              </a:rPr>
              <a:t>per camper immediately to my credit card</a:t>
            </a:r>
          </a:p>
        </p:txBody>
      </p:sp>
      <p:grpSp>
        <p:nvGrpSpPr>
          <p:cNvPr id="199" name="Group 152"/>
          <p:cNvGrpSpPr>
            <a:grpSpLocks/>
          </p:cNvGrpSpPr>
          <p:nvPr/>
        </p:nvGrpSpPr>
        <p:grpSpPr bwMode="auto">
          <a:xfrm>
            <a:off x="457200" y="3943350"/>
            <a:ext cx="228600" cy="228600"/>
            <a:chOff x="268" y="504"/>
            <a:chExt cx="144" cy="144"/>
          </a:xfrm>
        </p:grpSpPr>
        <p:sp>
          <p:nvSpPr>
            <p:cNvPr id="200" name="Oval 151"/>
            <p:cNvSpPr>
              <a:spLocks noChangeArrowheads="1"/>
            </p:cNvSpPr>
            <p:nvPr/>
          </p:nvSpPr>
          <p:spPr bwMode="auto">
            <a:xfrm>
              <a:off x="288" y="528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01" name="Picture 150" descr="MCj04413100000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8" y="504"/>
              <a:ext cx="14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2" name="Group 132"/>
          <p:cNvGrpSpPr>
            <a:grpSpLocks/>
          </p:cNvGrpSpPr>
          <p:nvPr/>
        </p:nvGrpSpPr>
        <p:grpSpPr bwMode="auto">
          <a:xfrm>
            <a:off x="276225" y="5162550"/>
            <a:ext cx="6477000" cy="228600"/>
            <a:chOff x="485775" y="1790700"/>
            <a:chExt cx="6477000" cy="228600"/>
          </a:xfrm>
        </p:grpSpPr>
        <p:sp>
          <p:nvSpPr>
            <p:cNvPr id="203" name="Text Box 154"/>
            <p:cNvSpPr txBox="1">
              <a:spLocks noChangeArrowheads="1"/>
            </p:cNvSpPr>
            <p:nvPr/>
          </p:nvSpPr>
          <p:spPr bwMode="auto">
            <a:xfrm>
              <a:off x="485775" y="1790700"/>
              <a:ext cx="64770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en-US" sz="1000">
                  <a:latin typeface="Antique Olive" pitchFamily="34" charset="0"/>
                </a:rPr>
                <a:t>Card Type:           Visa            MasterCard            American Express           Discover</a:t>
              </a:r>
            </a:p>
          </p:txBody>
        </p:sp>
        <p:sp>
          <p:nvSpPr>
            <p:cNvPr id="204" name="Oval 155"/>
            <p:cNvSpPr>
              <a:spLocks noChangeArrowheads="1"/>
            </p:cNvSpPr>
            <p:nvPr/>
          </p:nvSpPr>
          <p:spPr bwMode="auto">
            <a:xfrm>
              <a:off x="3117850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Oval 156"/>
            <p:cNvSpPr>
              <a:spLocks noChangeArrowheads="1"/>
            </p:cNvSpPr>
            <p:nvPr/>
          </p:nvSpPr>
          <p:spPr bwMode="auto">
            <a:xfrm>
              <a:off x="1390650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Oval 157"/>
            <p:cNvSpPr>
              <a:spLocks noChangeArrowheads="1"/>
            </p:cNvSpPr>
            <p:nvPr/>
          </p:nvSpPr>
          <p:spPr bwMode="auto">
            <a:xfrm>
              <a:off x="2060575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Oval 158"/>
            <p:cNvSpPr>
              <a:spLocks noChangeArrowheads="1"/>
            </p:cNvSpPr>
            <p:nvPr/>
          </p:nvSpPr>
          <p:spPr bwMode="auto">
            <a:xfrm>
              <a:off x="4537075" y="181451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8" name="Text Box 111"/>
          <p:cNvSpPr txBox="1">
            <a:spLocks noChangeArrowheads="1"/>
          </p:cNvSpPr>
          <p:nvPr/>
        </p:nvSpPr>
        <p:spPr bwMode="auto">
          <a:xfrm>
            <a:off x="733425" y="4324350"/>
            <a:ext cx="662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900" dirty="0">
                <a:latin typeface="Antique Olive" pitchFamily="34" charset="0"/>
              </a:rPr>
              <a:t>I would like to take advantage of the </a:t>
            </a:r>
            <a:r>
              <a:rPr lang="en-US" sz="900" b="1" dirty="0">
                <a:latin typeface="Antique Olive" pitchFamily="34" charset="0"/>
              </a:rPr>
              <a:t>Equal Installment Payment Plan</a:t>
            </a:r>
            <a:r>
              <a:rPr lang="en-US" sz="900" dirty="0">
                <a:latin typeface="Antique Olive" pitchFamily="34" charset="0"/>
              </a:rPr>
              <a:t>, staring on Oct.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2014 and ending with April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2015.  Please charge my credit card in equal installments on the 1</a:t>
            </a:r>
            <a:r>
              <a:rPr lang="en-US" sz="900" baseline="30000" dirty="0">
                <a:latin typeface="Antique Olive" pitchFamily="34" charset="0"/>
              </a:rPr>
              <a:t>st</a:t>
            </a:r>
            <a:r>
              <a:rPr lang="en-US" sz="900" dirty="0">
                <a:latin typeface="Antique Olive" pitchFamily="34" charset="0"/>
              </a:rPr>
              <a:t> of each month.</a:t>
            </a:r>
          </a:p>
        </p:txBody>
      </p:sp>
      <p:sp>
        <p:nvSpPr>
          <p:cNvPr id="122" name="Text Box 86"/>
          <p:cNvSpPr txBox="1">
            <a:spLocks noChangeArrowheads="1"/>
          </p:cNvSpPr>
          <p:nvPr/>
        </p:nvSpPr>
        <p:spPr bwMode="auto">
          <a:xfrm>
            <a:off x="504825" y="4648200"/>
            <a:ext cx="703897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28600" indent="-228600" eaLnBrk="0" hangingPunct="0"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  <a:ea typeface="SimSun" pitchFamily="2" charset="-122"/>
              </a:rPr>
              <a:t>  	</a:t>
            </a:r>
            <a:r>
              <a:rPr lang="en-US" sz="900" dirty="0">
                <a:latin typeface="Antique Olive" pitchFamily="34" charset="0"/>
                <a:ea typeface="SimSun" pitchFamily="2" charset="-122"/>
              </a:rPr>
              <a:t>Please automatically charge my credit card for the </a:t>
            </a:r>
            <a:r>
              <a:rPr lang="en-US" sz="900" dirty="0" smtClean="0">
                <a:latin typeface="Antique Olive" pitchFamily="34" charset="0"/>
                <a:ea typeface="SimSun" pitchFamily="2" charset="-122"/>
              </a:rPr>
              <a:t>full </a:t>
            </a:r>
            <a:r>
              <a:rPr lang="en-US" sz="900" dirty="0">
                <a:latin typeface="Antique Olive" pitchFamily="34" charset="0"/>
                <a:ea typeface="SimSun" pitchFamily="2" charset="-122"/>
              </a:rPr>
              <a:t>remaining balance on March 1, 2015. </a:t>
            </a:r>
          </a:p>
          <a:p>
            <a:pPr marL="228600" indent="-228600" eaLnBrk="0" hangingPunct="0"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  <a:ea typeface="SimSun" pitchFamily="2" charset="-122"/>
              </a:rPr>
              <a:t>	(If no selection is made, we will default to </a:t>
            </a:r>
            <a:r>
              <a:rPr lang="en-US" sz="900" b="1" dirty="0" smtClean="0">
                <a:latin typeface="Antique Olive" pitchFamily="34" charset="0"/>
                <a:ea typeface="SimSun" pitchFamily="2" charset="-122"/>
              </a:rPr>
              <a:t>this option </a:t>
            </a:r>
            <a:r>
              <a:rPr lang="en-US" sz="900" b="1" dirty="0">
                <a:latin typeface="Antique Olive" pitchFamily="34" charset="0"/>
                <a:ea typeface="SimSun" pitchFamily="2" charset="-122"/>
              </a:rPr>
              <a:t>and automatically charge </a:t>
            </a:r>
            <a:r>
              <a:rPr lang="en-US" sz="900" b="1" dirty="0" smtClean="0">
                <a:latin typeface="Antique Olive" pitchFamily="34" charset="0"/>
                <a:ea typeface="SimSun" pitchFamily="2" charset="-122"/>
              </a:rPr>
              <a:t>the balance due on March </a:t>
            </a:r>
            <a:r>
              <a:rPr lang="en-US" sz="900" b="1" dirty="0">
                <a:latin typeface="Antique Olive" pitchFamily="34" charset="0"/>
                <a:ea typeface="SimSun" pitchFamily="2" charset="-122"/>
              </a:rPr>
              <a:t>1st.)</a:t>
            </a:r>
          </a:p>
        </p:txBody>
      </p:sp>
      <p:sp>
        <p:nvSpPr>
          <p:cNvPr id="123" name="Text Box 86"/>
          <p:cNvSpPr txBox="1">
            <a:spLocks noChangeArrowheads="1"/>
          </p:cNvSpPr>
          <p:nvPr/>
        </p:nvSpPr>
        <p:spPr bwMode="auto">
          <a:xfrm>
            <a:off x="504825" y="7924800"/>
            <a:ext cx="703897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28600" indent="-228600" eaLnBrk="0" hangingPunct="0"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  <a:ea typeface="SimSun" pitchFamily="2" charset="-122"/>
              </a:rPr>
              <a:t>  	</a:t>
            </a:r>
            <a:r>
              <a:rPr lang="en-US" sz="900" dirty="0">
                <a:latin typeface="Antique Olive" pitchFamily="34" charset="0"/>
                <a:ea typeface="SimSun" pitchFamily="2" charset="-122"/>
              </a:rPr>
              <a:t>Please automatically charge my credit card for the </a:t>
            </a:r>
            <a:r>
              <a:rPr lang="en-US" sz="900" dirty="0" smtClean="0">
                <a:latin typeface="Antique Olive" pitchFamily="34" charset="0"/>
                <a:ea typeface="SimSun" pitchFamily="2" charset="-122"/>
              </a:rPr>
              <a:t>full </a:t>
            </a:r>
            <a:r>
              <a:rPr lang="en-US" sz="900" dirty="0">
                <a:latin typeface="Antique Olive" pitchFamily="34" charset="0"/>
                <a:ea typeface="SimSun" pitchFamily="2" charset="-122"/>
              </a:rPr>
              <a:t>remaining balance on March 1, 2015. </a:t>
            </a:r>
          </a:p>
          <a:p>
            <a:pPr marL="228600" indent="-228600" eaLnBrk="0" hangingPunct="0">
              <a:buFont typeface="Wingdings" pitchFamily="2" charset="2"/>
              <a:buNone/>
            </a:pPr>
            <a:r>
              <a:rPr lang="en-US" sz="900" b="1" dirty="0">
                <a:latin typeface="Antique Olive" pitchFamily="34" charset="0"/>
                <a:ea typeface="SimSun" pitchFamily="2" charset="-122"/>
              </a:rPr>
              <a:t>	(If no selection is made, we will default to </a:t>
            </a:r>
            <a:r>
              <a:rPr lang="en-US" sz="900" b="1" dirty="0" smtClean="0">
                <a:latin typeface="Antique Olive" pitchFamily="34" charset="0"/>
                <a:ea typeface="SimSun" pitchFamily="2" charset="-122"/>
              </a:rPr>
              <a:t>this option </a:t>
            </a:r>
            <a:r>
              <a:rPr lang="en-US" sz="900" b="1" dirty="0">
                <a:latin typeface="Antique Olive" pitchFamily="34" charset="0"/>
                <a:ea typeface="SimSun" pitchFamily="2" charset="-122"/>
              </a:rPr>
              <a:t>and automatically charge </a:t>
            </a:r>
            <a:r>
              <a:rPr lang="en-US" sz="900" b="1" dirty="0" smtClean="0">
                <a:latin typeface="Antique Olive" pitchFamily="34" charset="0"/>
                <a:ea typeface="SimSun" pitchFamily="2" charset="-122"/>
              </a:rPr>
              <a:t>the balance due on March </a:t>
            </a:r>
            <a:r>
              <a:rPr lang="en-US" sz="900" b="1" dirty="0">
                <a:latin typeface="Antique Olive" pitchFamily="34" charset="0"/>
                <a:ea typeface="SimSun" pitchFamily="2" charset="-122"/>
              </a:rPr>
              <a:t>1st.)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411</Words>
  <Application>Microsoft Office PowerPoint</Application>
  <PresentationFormat>Custom</PresentationFormat>
  <Paragraphs>57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mer</dc:creator>
  <cp:lastModifiedBy>mer</cp:lastModifiedBy>
  <cp:revision>43</cp:revision>
  <dcterms:created xsi:type="dcterms:W3CDTF">2014-08-13T14:52:21Z</dcterms:created>
  <dcterms:modified xsi:type="dcterms:W3CDTF">2014-10-16T19:31:00Z</dcterms:modified>
</cp:coreProperties>
</file>